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57" r:id="rId3"/>
    <p:sldId id="273" r:id="rId4"/>
    <p:sldId id="274" r:id="rId5"/>
    <p:sldId id="275" r:id="rId6"/>
    <p:sldId id="276" r:id="rId7"/>
    <p:sldId id="259" r:id="rId8"/>
    <p:sldId id="260" r:id="rId9"/>
    <p:sldId id="271" r:id="rId10"/>
    <p:sldId id="272" r:id="rId11"/>
    <p:sldId id="262" r:id="rId12"/>
    <p:sldId id="263" r:id="rId13"/>
    <p:sldId id="269" r:id="rId14"/>
    <p:sldId id="270" r:id="rId15"/>
    <p:sldId id="261" r:id="rId16"/>
    <p:sldId id="266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57BFBA-FFAE-C07C-960C-42031DBAAE8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5650B-68D7-F756-91F3-AEE070CE2A1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D51E8BE-F0C0-433C-987E-447E7AA86FC5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8CBA412-D8A8-7904-45A7-F9966E4A4C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2AA112-982F-F89A-30CE-82A90596A89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D29DD-1ABF-8C24-0BCD-8AF7259D0E6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1CDE6-0EF5-EC4C-36E2-4EEC81B7F2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24CC5EE-B4DF-4606-809C-2E557C5232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98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CFA1-E258-E570-ED8F-321A2B473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95605-7A4A-BEA6-CFA0-BAACC784FD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D1099-4FAA-372F-DCB3-B2A90EC1AE2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89C9C1-B295-43FB-A7F9-C1B85023B10E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9D81C-BE8F-0FA2-3967-1291036E8E2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959CC-174D-B752-3A2B-0E09574D41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AB875E-6868-47E3-AC7B-D2E27ADB7C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4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8052D-CC21-DFB9-6300-A08783713F5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79CED-C6D6-A77B-928C-C725366B402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C4E59-8167-9E73-5D54-CBB3B99A86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B5A58D-5DFB-4E49-A13D-C40E70947701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0010B-7864-C222-0E26-CC54F2A205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096C-5A7B-A6BE-7305-BFB678A858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4BB745-9EB2-498D-9F50-F0DC583669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9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CE3097-F23D-9732-24AF-BEA8233C85F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9B009-4FAD-A24F-0346-F69777906C9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A54E0-9470-5AD5-71C2-0E9DBD621E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3ECA3C-72CE-4FC9-8B04-B81BBE428958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E8959-B6A6-EDF4-77D0-D0EA3591B0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3338F-C2DD-DDD1-EB87-4D8FA5BEE5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7578A1-BA54-4FCF-86B5-3FB5824015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6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6631576-EE0D-A553-361C-67047CBD294F}"/>
              </a:ext>
            </a:extLst>
          </p:cNvPr>
          <p:cNvSpPr/>
          <p:nvPr/>
        </p:nvSpPr>
        <p:spPr>
          <a:xfrm>
            <a:off x="0" y="2615"/>
            <a:ext cx="12191996" cy="1690689"/>
          </a:xfrm>
          <a:prstGeom prst="rect">
            <a:avLst/>
          </a:prstGeom>
          <a:solidFill>
            <a:srgbClr val="262626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A3F5EA-E83B-306F-8217-9D63F9A960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highlight>
                  <a:srgbClr val="000000"/>
                </a:highlight>
                <a:latin typeface="Rokkitt" pitchFamily="2"/>
              </a:defRPr>
            </a:lvl1pPr>
          </a:lstStyle>
          <a:p>
            <a:pPr lvl="0"/>
            <a:r>
              <a:rPr lang="en-US"/>
              <a:t> 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0C337-C28E-7695-EF06-37769DCF3BB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1AE44FA-9F15-821C-35AB-507F58E963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5A956C-AF78-483D-9545-9B89262B91EF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BA279C8-3F05-2338-6F9E-E66AD0FC06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50713CE-4F69-6093-EB8A-218D9FA587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C1DB2-58B4-4703-BBAF-8C359316F6F0}" type="slidenum">
              <a:t>‹#›</a:t>
            </a:fld>
            <a:endParaRPr lang="en-US"/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69832277-B483-FED1-91A9-57B441F24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5786" y="232806"/>
            <a:ext cx="2628223" cy="129479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7633265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8F4B-3C01-9198-E2E4-6936FADC17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E9418-6585-9457-1F48-265EA0116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21F84-8290-853E-4A45-726CF2D070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F48283-F1B0-4F79-9E6E-9CFBFA00298C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1EFE-6A0C-E1E0-8621-E5C2707335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4E4B7-23FB-9853-7F59-61B013F101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82177C-B983-4562-AD50-ABBA35DA71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1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6296-EAE8-B015-E486-68AC7677D2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E1F68-C395-BDD1-7831-F768A2FBA05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6510B-3E4D-A563-0014-678D25EC8DE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DEA22-2EF9-306B-BF9B-0B839A6209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BF93B3-546B-4BDD-B6CA-9BC2A632B51B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578A9-ADC0-8040-2AC8-9C2A0AFF6EF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DB39B-69CA-A324-24F2-94E389C2DF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DB5ED2-B697-4B18-827F-C0D87E7695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116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5A75-C3F3-9EC5-78F3-4041BF8A13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A1DB2-F6C2-BBEE-8BF1-D7C020AB6B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15777-6916-ADEF-6C38-B15FE697FB8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3230CC-8D07-21AE-9E58-7157E178029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118C8-57DA-ECF8-8E62-84310AB9BD1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6D0D73-043A-5E63-FC5C-3EFBA3FA65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6BEF99-CE44-433E-B464-FD774AD8465E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C1419E-B858-0766-C7C0-A312DCB577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2B92C-C51E-7EAF-142A-F7C6C4F790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C6D683-5414-499A-88E6-84B642D494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5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C471-CAB0-F75A-B0D0-BC3B56B15C3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84E7D-C405-7C4A-F260-73C028C69C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25507E-C892-43D0-AB2E-F15A2C5D295F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4DE61-9BB8-9B74-83D6-B55B64EB7E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EA46C-B56D-8E7C-B193-1714658283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EFFF4E-187B-4748-BAA6-1D4F5D8B15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1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8AAAC-9620-1673-B4AC-F29B30F504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2F9D5B-5E5C-4A02-A493-94071A3D573F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1331B-F900-AC90-720C-BB6DF4A99F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E3287-BA10-976C-140D-C25BA7C102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A86790-31E8-4F5C-B46C-8D26BFB28846}" type="slidenum">
              <a:t>‹#›</a:t>
            </a:fld>
            <a:endParaRPr lang="en-US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698245AE-6E54-DF35-5D41-4CF49AA6D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324" y="136519"/>
            <a:ext cx="2872148" cy="141495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3643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A5E5D-0EA4-C03E-76E0-0E76F2CE5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985A2-870C-9AD7-8F0A-DA89C696C29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DE4D3-CAD7-91A9-1255-0E749E67E9D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DD6FC-2469-AF13-210B-FBAEFDB8665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508D5A-3937-48AC-88E5-94B593358B59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C8D2B-5944-1C46-BE8C-9CFA60EBF01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78B90-736C-7157-7370-D30E9DC15A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F7D52F-2FB0-47AD-8D13-7897EB3FE4F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49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72EC-AEE7-36EE-ED78-2ADCA38148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5EF59B-44F6-430A-5B07-A37EE561EE7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84842-7FD9-5D69-DBE8-A198F4BF840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3E0D7-4540-5F78-DDB7-6FF4C53E70C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67BF6C-36BC-48A5-9D09-13410B95A44E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447CB-D8D2-298D-3059-D1513B1B726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68F26-7D9C-E1B3-28A5-0536FF1EB3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5EA2A8-50AC-4316-8458-DFF5B9892D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9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C92D2-E204-F785-4392-08D0BAA18A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3708-7A1B-6B8E-1FB5-D4527B610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C7E79-97A6-E8D0-A465-ACB8B3DBCC9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18BABC0-6406-4B9A-83D2-685BD9BEABC9}" type="datetime1">
              <a:rPr lang="en-US"/>
              <a:pPr lvl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31C5A-46FF-7D2F-E6BD-0599B2BF681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B9747-356B-190C-8778-0EB88ED2F4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18AA4D7-F410-4253-8C03-163D9058580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3.jp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jp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4EED0-EFD2-286E-6F4C-41E3B15951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>
                <a:solidFill>
                  <a:srgbClr val="FF3399"/>
                </a:solidFill>
              </a:rPr>
              <a:t> My Experience as an Intern</a:t>
            </a:r>
            <a:r>
              <a:rPr lang="en-US" b="1">
                <a:solidFill>
                  <a:srgbClr val="000000"/>
                </a:solidFill>
              </a:rPr>
              <a:t>_</a:t>
            </a:r>
            <a:r>
              <a:rPr lang="en-GB" b="1">
                <a:solidFill>
                  <a:srgbClr val="FF3399"/>
                </a:solidFill>
              </a:rPr>
              <a:t> </a:t>
            </a:r>
          </a:p>
        </p:txBody>
      </p:sp>
      <p:pic>
        <p:nvPicPr>
          <p:cNvPr id="3" name="Content Placeholder 4" descr="A computer and camera with a phone and credit cards&#10;&#10;Description automatically generated">
            <a:extLst>
              <a:ext uri="{FF2B5EF4-FFF2-40B4-BE49-F238E27FC236}">
                <a16:creationId xmlns:a16="http://schemas.microsoft.com/office/drawing/2014/main" id="{792F2635-8251-4A31-290C-57626B31B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586" y="2141533"/>
            <a:ext cx="5471230" cy="4351336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7448-8151-AADA-86C7-89796BF24A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 Projects and Tasks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A6B74-1799-F2E4-1D7B-D297B0CB154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</a:t>
            </a:r>
            <a:r>
              <a:rPr lang="en-US" b="1">
                <a:solidFill>
                  <a:srgbClr val="EC008C"/>
                </a:solidFill>
                <a:highlight>
                  <a:srgbClr val="000000"/>
                </a:highlight>
                <a:latin typeface=""/>
              </a:rPr>
              <a:t>2 </a:t>
            </a:r>
            <a:r>
              <a:rPr lang="de-DE" b="1">
                <a:solidFill>
                  <a:srgbClr val="EC008C"/>
                </a:solidFill>
                <a:highlight>
                  <a:srgbClr val="000000"/>
                </a:highlight>
                <a:latin typeface=""/>
              </a:rPr>
              <a:t>Putzmittel</a:t>
            </a:r>
            <a:r>
              <a:rPr lang="en-US" b="1">
                <a:solidFill>
                  <a:srgbClr val="EC008C"/>
                </a:solidFill>
                <a:highlight>
                  <a:srgbClr val="000000"/>
                </a:highlight>
                <a:latin typeface=""/>
              </a:rPr>
              <a:t> Online Shop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  <a:endParaRPr lang="en-US" b="1">
              <a:solidFill>
                <a:srgbClr val="EC008C"/>
              </a:solidFill>
              <a:highlight>
                <a:srgbClr val="000000"/>
              </a:highlight>
              <a:latin typeface=""/>
            </a:endParaRPr>
          </a:p>
          <a:p>
            <a:pPr marL="0" lvl="0" indent="0">
              <a:buNone/>
            </a:pP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marL="0" lvl="0" indent="0">
              <a:buNone/>
            </a:pPr>
            <a:r>
              <a:rPr lang="en-US" sz="2400">
                <a:solidFill>
                  <a:srgbClr val="FFFF00"/>
                </a:solidFill>
                <a:highlight>
                  <a:srgbClr val="000000"/>
                </a:highlight>
                <a:latin typeface="Söhne"/>
              </a:rPr>
              <a:t> - Download infos with Python</a:t>
            </a:r>
            <a:r>
              <a:rPr lang="en-US" sz="2400">
                <a:highlight>
                  <a:srgbClr val="000000"/>
                </a:highlight>
                <a:latin typeface="Söhne"/>
              </a:rPr>
              <a:t>.</a:t>
            </a:r>
            <a:endParaRPr lang="en-US" sz="2400">
              <a:solidFill>
                <a:srgbClr val="FFFF00"/>
              </a:solidFill>
              <a:highlight>
                <a:srgbClr val="000000"/>
              </a:highlight>
              <a:latin typeface=""/>
            </a:endParaRPr>
          </a:p>
          <a:p>
            <a:pPr marL="0" lvl="0" indent="0">
              <a:buNone/>
            </a:pPr>
            <a:r>
              <a:rPr lang="en-US" sz="2400">
                <a:solidFill>
                  <a:srgbClr val="FFFF00"/>
                </a:solidFill>
                <a:highlight>
                  <a:srgbClr val="000000"/>
                </a:highlight>
                <a:latin typeface="Söhne"/>
              </a:rPr>
              <a:t> - Upload infos with Woocommerce</a:t>
            </a:r>
            <a:r>
              <a:rPr lang="en-US" sz="2400">
                <a:solidFill>
                  <a:srgbClr val="FFFF00"/>
                </a:solidFill>
                <a:highlight>
                  <a:srgbClr val="000000"/>
                </a:highlight>
                <a:latin typeface=""/>
              </a:rPr>
              <a:t> API</a:t>
            </a:r>
            <a:r>
              <a:rPr lang="en-US" sz="2400">
                <a:highlight>
                  <a:srgbClr val="000000"/>
                </a:highlight>
                <a:latin typeface=""/>
              </a:rPr>
              <a:t>.</a:t>
            </a:r>
            <a:endParaRPr lang="en-US" sz="2400">
              <a:solidFill>
                <a:srgbClr val="FFFF00"/>
              </a:solidFill>
              <a:highlight>
                <a:srgbClr val="000000"/>
              </a:highlight>
              <a:latin typeface=""/>
            </a:endParaRPr>
          </a:p>
          <a:p>
            <a:pPr marL="0" lvl="0" indent="0">
              <a:buNone/>
            </a:pPr>
            <a:r>
              <a:rPr lang="en-US" sz="2400">
                <a:solidFill>
                  <a:srgbClr val="FFFF00"/>
                </a:solidFill>
                <a:highlight>
                  <a:srgbClr val="000000"/>
                </a:highlight>
                <a:latin typeface=""/>
              </a:rPr>
              <a:t> as csv to WordPress</a:t>
            </a:r>
            <a:r>
              <a:rPr lang="en-US" sz="2400">
                <a:highlight>
                  <a:srgbClr val="000000"/>
                </a:highlight>
                <a:latin typeface=""/>
              </a:rPr>
              <a:t>.</a:t>
            </a:r>
            <a:endParaRPr lang="en-US" sz="2400">
              <a:solidFill>
                <a:srgbClr val="FFFF00"/>
              </a:solidFill>
              <a:highlight>
                <a:srgbClr val="000000"/>
              </a:highlight>
              <a:latin typeface=""/>
            </a:endParaRPr>
          </a:p>
          <a:p>
            <a:pPr marL="0" lvl="0" indent="0">
              <a:buNone/>
            </a:pPr>
            <a:r>
              <a:rPr lang="en-US" sz="2400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+ add </a:t>
            </a:r>
            <a:r>
              <a:rPr lang="en-US" sz="2400" b="1">
                <a:solidFill>
                  <a:srgbClr val="00AEEF"/>
                </a:solidFill>
                <a:highlight>
                  <a:srgbClr val="000000"/>
                </a:highlight>
                <a:latin typeface=""/>
              </a:rPr>
              <a:t>Plugins</a:t>
            </a:r>
            <a:r>
              <a:rPr lang="en-US" sz="2400" b="1">
                <a:highlight>
                  <a:srgbClr val="000000"/>
                </a:highlight>
                <a:latin typeface=""/>
              </a:rPr>
              <a:t>.</a:t>
            </a:r>
            <a:endParaRPr lang="en-US" sz="2400" b="1">
              <a:solidFill>
                <a:srgbClr val="00AEEF"/>
              </a:solidFill>
              <a:highlight>
                <a:srgbClr val="000000"/>
              </a:highlight>
              <a:latin typeface=""/>
            </a:endParaRPr>
          </a:p>
          <a:p>
            <a:pPr marL="0" lvl="0" indent="0">
              <a:buNone/>
            </a:pP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56512E-FE78-0D79-55BC-1E8E7FBA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05" y="5078568"/>
            <a:ext cx="3235485" cy="143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 descr="A blue and white flyer with text&#10;&#10;Description automatically generated">
            <a:extLst>
              <a:ext uri="{FF2B5EF4-FFF2-40B4-BE49-F238E27FC236}">
                <a16:creationId xmlns:a16="http://schemas.microsoft.com/office/drawing/2014/main" id="{33D24868-0B1C-56FF-0EF0-CE521087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185" y="2194962"/>
            <a:ext cx="2172833" cy="42979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C1288E0A-9AA5-1764-6721-90E4B4144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69" y="4997973"/>
            <a:ext cx="2618137" cy="14917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1" descr="A purple and white rectangle with a word&#10;&#10;Description automatically generated">
            <a:extLst>
              <a:ext uri="{FF2B5EF4-FFF2-40B4-BE49-F238E27FC236}">
                <a16:creationId xmlns:a16="http://schemas.microsoft.com/office/drawing/2014/main" id="{561AD0BF-0565-FFA6-000A-CD763132A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559" y="5267766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4" descr="Ball python snake on white background - Stock Photo [96299968] - PIXTA">
            <a:extLst>
              <a:ext uri="{FF2B5EF4-FFF2-40B4-BE49-F238E27FC236}">
                <a16:creationId xmlns:a16="http://schemas.microsoft.com/office/drawing/2014/main" id="{C17ABAA0-53CE-8C10-185D-1910387792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510"/>
          <a:stretch>
            <a:fillRect/>
          </a:stretch>
        </p:blipFill>
        <p:spPr>
          <a:xfrm>
            <a:off x="4162632" y="-447114"/>
            <a:ext cx="5715000" cy="4203862"/>
          </a:xfrm>
          <a:prstGeom prst="rect">
            <a:avLst/>
          </a:prstGeom>
          <a:noFill/>
          <a:ln w="9528" cap="flat">
            <a:solidFill>
              <a:srgbClr val="4472C4"/>
            </a:solidFill>
            <a:prstDash val="solid"/>
            <a:miter/>
          </a:ln>
        </p:spPr>
      </p:pic>
      <p:pic>
        <p:nvPicPr>
          <p:cNvPr id="9" name="Picture 4" descr="Ball python snake on white background - Stock Photo [96299968] - PIXTA">
            <a:extLst>
              <a:ext uri="{FF2B5EF4-FFF2-40B4-BE49-F238E27FC236}">
                <a16:creationId xmlns:a16="http://schemas.microsoft.com/office/drawing/2014/main" id="{7897BC70-7DF1-A5EE-F180-8C395F33FB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510"/>
          <a:stretch>
            <a:fillRect/>
          </a:stretch>
        </p:blipFill>
        <p:spPr>
          <a:xfrm>
            <a:off x="4162632" y="-447114"/>
            <a:ext cx="5715000" cy="42038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6" descr="Official Python logo black&quot; Pin for Sale by DevdForDevs | Redbubble">
            <a:extLst>
              <a:ext uri="{FF2B5EF4-FFF2-40B4-BE49-F238E27FC236}">
                <a16:creationId xmlns:a16="http://schemas.microsoft.com/office/drawing/2014/main" id="{46F27CAC-5483-B0EF-A6CD-FE46E39724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462890" y="5267766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0EC0-3ED1-59B0-7A00-CBDBAD7ED6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3399"/>
                </a:solidFill>
              </a:rPr>
              <a:t> Team Collaborations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 b="1">
              <a:solidFill>
                <a:srgbClr val="FF339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7406-D6C1-2858-CC4A-DCA60322AFE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Colleagues and team members</a:t>
            </a:r>
            <a:r>
              <a:rPr lang="en-US" b="1">
                <a:highlight>
                  <a:srgbClr val="000000"/>
                </a:highlight>
                <a:latin typeface="Söhne"/>
              </a:rPr>
              <a:t>.</a:t>
            </a: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Communication tools used within the company</a:t>
            </a:r>
            <a:r>
              <a:rPr lang="en-US" b="1">
                <a:highlight>
                  <a:srgbClr val="000000"/>
                </a:highlight>
                <a:latin typeface="Söhne"/>
              </a:rPr>
              <a:t>.</a:t>
            </a:r>
            <a:endParaRPr lang="en-US" b="1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Collaborative projects or team achievements</a:t>
            </a:r>
            <a:r>
              <a:rPr lang="en-US" b="1">
                <a:highlight>
                  <a:srgbClr val="000000"/>
                </a:highlight>
                <a:latin typeface="Söhne"/>
              </a:rPr>
              <a:t>.</a:t>
            </a:r>
          </a:p>
          <a:p>
            <a:pPr marL="0" lvl="0" indent="0">
              <a:buNone/>
            </a:pPr>
            <a:endParaRPr lang="en-US"/>
          </a:p>
        </p:txBody>
      </p:sp>
      <p:pic>
        <p:nvPicPr>
          <p:cNvPr id="4" name="Picture 2" descr="ChatGPT – Wikipedia">
            <a:extLst>
              <a:ext uri="{FF2B5EF4-FFF2-40B4-BE49-F238E27FC236}">
                <a16:creationId xmlns:a16="http://schemas.microsoft.com/office/drawing/2014/main" id="{B3BB924E-5191-302E-44D0-017BF8A0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04012" y="5412873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67FD4739-38C9-F596-A379-E168EAD8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7286" y="5412873"/>
            <a:ext cx="2585804" cy="1079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812C5A-793F-93AD-5F7E-D10C385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310" y="1700217"/>
            <a:ext cx="7973686" cy="5184465"/>
          </a:xfrm>
          <a:prstGeom prst="rect">
            <a:avLst/>
          </a:prstGeom>
          <a:noFill/>
          <a:ln cap="flat">
            <a:noFill/>
          </a:ln>
          <a:effectLst>
            <a:outerShdw dist="139699" dir="2700000" algn="tl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127F6B-5446-7897-2C20-ECCCA73F25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EC008C"/>
                </a:solidFill>
              </a:rPr>
              <a:t> Technology and Tools Used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 b="1">
              <a:solidFill>
                <a:srgbClr val="EC008C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3E7B95-3A95-42ED-DC56-1888011F121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</a:t>
            </a:r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1 Software, tools, I knew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2 Software, tools, I discovered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</a:p>
          <a:p>
            <a:pPr marL="0" lv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7C7-CD1D-CDB5-BB12-431573C29B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 Technology and Tools Used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700A-3283-F477-4B9D-E21B7CB6080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</a:t>
            </a:r>
            <a:r>
              <a:rPr lang="en-US" b="1">
                <a:solidFill>
                  <a:srgbClr val="EC008C"/>
                </a:solidFill>
                <a:highlight>
                  <a:srgbClr val="000000"/>
                </a:highlight>
                <a:latin typeface=""/>
              </a:rPr>
              <a:t>1 Software, tools, I knew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</a:p>
          <a:p>
            <a:pPr marL="0" lvl="0" indent="0">
              <a:buNone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B08E65-A7CE-BBEA-E1EC-98340C782DB4}"/>
              </a:ext>
            </a:extLst>
          </p:cNvPr>
          <p:cNvGraphicFramePr>
            <a:graphicFrameLocks noGrp="1"/>
          </p:cNvGraphicFramePr>
          <p:nvPr/>
        </p:nvGraphicFramePr>
        <p:xfrm>
          <a:off x="862297" y="2548533"/>
          <a:ext cx="10515618" cy="262128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502231">
                  <a:extLst>
                    <a:ext uri="{9D8B030D-6E8A-4147-A177-3AD203B41FA5}">
                      <a16:colId xmlns:a16="http://schemas.microsoft.com/office/drawing/2014/main" val="1627739673"/>
                    </a:ext>
                  </a:extLst>
                </a:gridCol>
                <a:gridCol w="1502231">
                  <a:extLst>
                    <a:ext uri="{9D8B030D-6E8A-4147-A177-3AD203B41FA5}">
                      <a16:colId xmlns:a16="http://schemas.microsoft.com/office/drawing/2014/main" val="3186731285"/>
                    </a:ext>
                  </a:extLst>
                </a:gridCol>
                <a:gridCol w="1502231">
                  <a:extLst>
                    <a:ext uri="{9D8B030D-6E8A-4147-A177-3AD203B41FA5}">
                      <a16:colId xmlns:a16="http://schemas.microsoft.com/office/drawing/2014/main" val="3802018971"/>
                    </a:ext>
                  </a:extLst>
                </a:gridCol>
                <a:gridCol w="1502231">
                  <a:extLst>
                    <a:ext uri="{9D8B030D-6E8A-4147-A177-3AD203B41FA5}">
                      <a16:colId xmlns:a16="http://schemas.microsoft.com/office/drawing/2014/main" val="954477546"/>
                    </a:ext>
                  </a:extLst>
                </a:gridCol>
                <a:gridCol w="1502231">
                  <a:extLst>
                    <a:ext uri="{9D8B030D-6E8A-4147-A177-3AD203B41FA5}">
                      <a16:colId xmlns:a16="http://schemas.microsoft.com/office/drawing/2014/main" val="3574443660"/>
                    </a:ext>
                  </a:extLst>
                </a:gridCol>
                <a:gridCol w="1502231">
                  <a:extLst>
                    <a:ext uri="{9D8B030D-6E8A-4147-A177-3AD203B41FA5}">
                      <a16:colId xmlns:a16="http://schemas.microsoft.com/office/drawing/2014/main" val="2048274301"/>
                    </a:ext>
                  </a:extLst>
                </a:gridCol>
                <a:gridCol w="1502231">
                  <a:extLst>
                    <a:ext uri="{9D8B030D-6E8A-4147-A177-3AD203B41FA5}">
                      <a16:colId xmlns:a16="http://schemas.microsoft.com/office/drawing/2014/main" val="91604973"/>
                    </a:ext>
                  </a:extLst>
                </a:gridCol>
              </a:tblGrid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GB" sz="1600" b="1" kern="1200">
                          <a:solidFill>
                            <a:srgbClr val="FFFFFF"/>
                          </a:solidFill>
                          <a:latin typeface=""/>
                        </a:rPr>
                        <a:t>Collaboration &amp; Communica-tion</a:t>
                      </a:r>
                      <a:endParaRPr lang="en-DE" sz="1600" b="1" kern="1200">
                        <a:solidFill>
                          <a:srgbClr val="FFFFFF"/>
                        </a:solidFill>
                        <a:latin typeface="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 b="1" kern="1200">
                          <a:solidFill>
                            <a:srgbClr val="FFFFFF"/>
                          </a:solidFill>
                          <a:latin typeface=""/>
                        </a:rPr>
                        <a:t>Version Control &amp; Code Collaboration</a:t>
                      </a:r>
                    </a:p>
                    <a:p>
                      <a:pPr lvl="0" algn="ctr"/>
                      <a:endParaRPr lang="en-DE" sz="1600" b="1" kern="1200">
                        <a:solidFill>
                          <a:srgbClr val="FFFFFF"/>
                        </a:solidFill>
                        <a:latin typeface="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 b="1" kern="1200">
                          <a:solidFill>
                            <a:srgbClr val="FFFFFF"/>
                          </a:solidFill>
                          <a:latin typeface=""/>
                        </a:rPr>
                        <a:t>File Storage &amp; Sharing</a:t>
                      </a:r>
                    </a:p>
                    <a:p>
                      <a:pPr lvl="0" algn="ctr"/>
                      <a:endParaRPr lang="en-DE" sz="1600" b="1" kern="1200">
                        <a:solidFill>
                          <a:srgbClr val="FFFFFF"/>
                        </a:solidFill>
                        <a:latin typeface="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 b="1" kern="1200">
                          <a:solidFill>
                            <a:srgbClr val="FFFFFF"/>
                          </a:solidFill>
                          <a:latin typeface=""/>
                        </a:rPr>
                        <a:t>CMS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 b="1" kern="1200">
                          <a:solidFill>
                            <a:srgbClr val="FFFFFF"/>
                          </a:solidFill>
                          <a:latin typeface=""/>
                        </a:rPr>
                        <a:t>Database &amp; Development</a:t>
                      </a:r>
                    </a:p>
                    <a:p>
                      <a:pPr lvl="0" algn="ctr"/>
                      <a:endParaRPr lang="en-DE" sz="1600" b="1" kern="1200">
                        <a:solidFill>
                          <a:srgbClr val="FFFFFF"/>
                        </a:solidFill>
                        <a:latin typeface="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 b="1" kern="1200">
                          <a:solidFill>
                            <a:srgbClr val="FFFFFF"/>
                          </a:solidFill>
                          <a:latin typeface=""/>
                        </a:rPr>
                        <a:t>Web Hosting &amp; Domain Management</a:t>
                      </a:r>
                    </a:p>
                    <a:p>
                      <a:pPr lvl="0" algn="ctr"/>
                      <a:endParaRPr lang="en-DE" sz="1600" b="1" kern="1200">
                        <a:solidFill>
                          <a:srgbClr val="FFFFFF"/>
                        </a:solidFill>
                        <a:latin typeface="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 b="1" kern="1200">
                          <a:solidFill>
                            <a:srgbClr val="FFFFFF"/>
                          </a:solidFill>
                          <a:latin typeface=""/>
                        </a:rPr>
                        <a:t>FTP Client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95946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/>
                      <a:r>
                        <a:rPr lang="en-GB" sz="1600" b="0" kern="1200">
                          <a:solidFill>
                            <a:srgbClr val="000000"/>
                          </a:solidFill>
                          <a:latin typeface=""/>
                        </a:rPr>
                        <a:t>Slack,</a:t>
                      </a:r>
                    </a:p>
                    <a:p>
                      <a:pPr lvl="0"/>
                      <a:r>
                        <a:rPr lang="en-GB" sz="1600" b="0" kern="1200">
                          <a:solidFill>
                            <a:srgbClr val="000000"/>
                          </a:solidFill>
                          <a:latin typeface=""/>
                        </a:rPr>
                        <a:t>WhatsApp,</a:t>
                      </a:r>
                    </a:p>
                    <a:p>
                      <a:pPr marL="0" marR="0" lvl="0" indent="0" algn="l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 b="0" kern="1200">
                          <a:solidFill>
                            <a:srgbClr val="000000"/>
                          </a:solidFill>
                          <a:latin typeface=""/>
                        </a:rPr>
                        <a:t>Ionos Email, Telefon</a:t>
                      </a:r>
                    </a:p>
                    <a:p>
                      <a:pPr marL="0" marR="0" lvl="0" indent="0" algn="l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600" b="0" kern="1200">
                        <a:solidFill>
                          <a:srgbClr val="000000"/>
                        </a:solidFill>
                        <a:latin typeface="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 b="0" kern="1200">
                          <a:solidFill>
                            <a:srgbClr val="000000"/>
                          </a:solidFill>
                          <a:latin typeface=""/>
                        </a:rPr>
                        <a:t>GitHub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 b="0" kern="1200">
                          <a:solidFill>
                            <a:srgbClr val="000000"/>
                          </a:solidFill>
                          <a:latin typeface=""/>
                        </a:rPr>
                        <a:t>Google Drive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b="0" kern="1200">
                          <a:solidFill>
                            <a:srgbClr val="000000"/>
                          </a:solidFill>
                          <a:latin typeface=""/>
                        </a:rPr>
                        <a:t>WordPress</a:t>
                      </a:r>
                    </a:p>
                    <a:p>
                      <a:pPr lvl="0"/>
                      <a:r>
                        <a:rPr lang="en-GB" sz="1400" b="0" kern="1200">
                          <a:solidFill>
                            <a:srgbClr val="000000"/>
                          </a:solidFill>
                          <a:latin typeface=""/>
                        </a:rPr>
                        <a:t>WooCommerce</a:t>
                      </a:r>
                    </a:p>
                    <a:p>
                      <a:pPr lvl="0"/>
                      <a:endParaRPr lang="en-DE" sz="1600">
                        <a:latin typeface="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b="0" kern="1200">
                          <a:solidFill>
                            <a:srgbClr val="000000"/>
                          </a:solidFill>
                          <a:latin typeface=""/>
                        </a:rPr>
                        <a:t>XAMPP</a:t>
                      </a:r>
                    </a:p>
                    <a:p>
                      <a:pPr lvl="0"/>
                      <a:r>
                        <a:rPr lang="en-GB" sz="1600" b="0" kern="1200">
                          <a:solidFill>
                            <a:srgbClr val="000000"/>
                          </a:solidFill>
                          <a:latin typeface=""/>
                        </a:rPr>
                        <a:t>Visual Studio Code (IDE)</a:t>
                      </a:r>
                    </a:p>
                    <a:p>
                      <a:pPr lvl="0"/>
                      <a:endParaRPr lang="en-DE" sz="1600">
                        <a:latin typeface="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 b="0" kern="1200">
                          <a:solidFill>
                            <a:srgbClr val="000000"/>
                          </a:solidFill>
                          <a:latin typeface=""/>
                        </a:rPr>
                        <a:t>Ionos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 b="0" kern="1200">
                          <a:solidFill>
                            <a:srgbClr val="000000"/>
                          </a:solidFill>
                          <a:latin typeface=""/>
                        </a:rPr>
                        <a:t>FileZilla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222979"/>
                  </a:ext>
                </a:extLst>
              </a:tr>
            </a:tbl>
          </a:graphicData>
        </a:graphic>
      </p:graphicFrame>
      <p:pic>
        <p:nvPicPr>
          <p:cNvPr id="5" name="Picture 5" descr="A logo of a company&#10;&#10;Description automatically generated">
            <a:extLst>
              <a:ext uri="{FF2B5EF4-FFF2-40B4-BE49-F238E27FC236}">
                <a16:creationId xmlns:a16="http://schemas.microsoft.com/office/drawing/2014/main" id="{A83D6E8D-4EA9-1B15-2F66-C82AF1C5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07" y="4857987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9" descr="A black apple logo with black text&#10;&#10;Description automatically generated">
            <a:extLst>
              <a:ext uri="{FF2B5EF4-FFF2-40B4-BE49-F238E27FC236}">
                <a16:creationId xmlns:a16="http://schemas.microsoft.com/office/drawing/2014/main" id="{8762D641-6A0A-8949-B980-307B57A0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83" y="4318208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1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6BDB737B-A993-D772-651C-C7EB37D4B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45" y="5397986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9A84BE6D-BC13-97B9-08FA-FEBE2E142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850" y="4495958"/>
            <a:ext cx="944995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9" descr="A purple and white rectangle with a word&#10;&#10;Description automatically generated">
            <a:extLst>
              <a:ext uri="{FF2B5EF4-FFF2-40B4-BE49-F238E27FC236}">
                <a16:creationId xmlns:a16="http://schemas.microsoft.com/office/drawing/2014/main" id="{323C9BF9-4F99-A051-589E-1AA4E69BB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462" y="5409700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21" descr="A logo of a company&#10;&#10;Description automatically generated">
            <a:extLst>
              <a:ext uri="{FF2B5EF4-FFF2-40B4-BE49-F238E27FC236}">
                <a16:creationId xmlns:a16="http://schemas.microsoft.com/office/drawing/2014/main" id="{AABBF21F-1B73-7218-49BC-36464303C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001" y="4776258"/>
            <a:ext cx="1072801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7" descr="A black circle with a white letter w in it&#10;&#10;Description automatically generated">
            <a:extLst>
              <a:ext uri="{FF2B5EF4-FFF2-40B4-BE49-F238E27FC236}">
                <a16:creationId xmlns:a16="http://schemas.microsoft.com/office/drawing/2014/main" id="{94311AD8-8C25-BA0A-4EDA-2E3C11D61F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3924" y="4527989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" descr="Visual Studio Code and VS Code icons and names usage guidelines">
            <a:extLst>
              <a:ext uri="{FF2B5EF4-FFF2-40B4-BE49-F238E27FC236}">
                <a16:creationId xmlns:a16="http://schemas.microsoft.com/office/drawing/2014/main" id="{062713F4-081C-1292-5E45-C763EE120E4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507342" y="5349870"/>
            <a:ext cx="1259997" cy="125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8" descr="Filezilla icon - Free download on Iconfinder">
            <a:extLst>
              <a:ext uri="{FF2B5EF4-FFF2-40B4-BE49-F238E27FC236}">
                <a16:creationId xmlns:a16="http://schemas.microsoft.com/office/drawing/2014/main" id="{C54809AC-56CB-BC61-5302-9B8F63D6870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097956" y="4628034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2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86823916-AC94-827F-19B6-381D9AE0F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80" y="4363891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7" descr="A green square with white text and a phone logo&#10;&#10;Description automatically generated">
            <a:extLst>
              <a:ext uri="{FF2B5EF4-FFF2-40B4-BE49-F238E27FC236}">
                <a16:creationId xmlns:a16="http://schemas.microsoft.com/office/drawing/2014/main" id="{4FB33BBB-CC13-D3BE-C24F-B46B4C1D28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8321" y="5398206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0" descr="Google drive - Free social media icons">
            <a:extLst>
              <a:ext uri="{FF2B5EF4-FFF2-40B4-BE49-F238E27FC236}">
                <a16:creationId xmlns:a16="http://schemas.microsoft.com/office/drawing/2014/main" id="{BA66FAA3-AB65-340F-400F-72580AF26AA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300386" y="4869701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6" descr="phpMyAdmin · GitHub">
            <a:extLst>
              <a:ext uri="{FF2B5EF4-FFF2-40B4-BE49-F238E27FC236}">
                <a16:creationId xmlns:a16="http://schemas.microsoft.com/office/drawing/2014/main" id="{0B4A0699-F75C-EF6F-EF69-89EE3F1FD9A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294418" y="5162995"/>
            <a:ext cx="1079997" cy="1079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B94A-B817-1837-8117-2EDFC38F53F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 Technology and Tools Used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ABB0E-8358-5FCA-5352-DFD3F102F54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</a:t>
            </a:r>
            <a:r>
              <a:rPr lang="en-US" b="1">
                <a:solidFill>
                  <a:srgbClr val="EC008C"/>
                </a:solidFill>
                <a:highlight>
                  <a:srgbClr val="000000"/>
                </a:highlight>
                <a:latin typeface=""/>
              </a:rPr>
              <a:t>2 Software, tools, I discovered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  <a:endParaRPr lang="en-US" b="1">
              <a:latin typeface=""/>
            </a:endParaRPr>
          </a:p>
          <a:p>
            <a:pPr marL="0" lvl="0" indent="0">
              <a:buNone/>
            </a:pP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A1B052-9BA6-C3EC-4471-C8FF09F28FBD}"/>
              </a:ext>
            </a:extLst>
          </p:cNvPr>
          <p:cNvGraphicFramePr>
            <a:graphicFrameLocks noGrp="1"/>
          </p:cNvGraphicFramePr>
          <p:nvPr/>
        </p:nvGraphicFramePr>
        <p:xfrm>
          <a:off x="2948309" y="2862309"/>
          <a:ext cx="8835700" cy="36252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08925">
                  <a:extLst>
                    <a:ext uri="{9D8B030D-6E8A-4147-A177-3AD203B41FA5}">
                      <a16:colId xmlns:a16="http://schemas.microsoft.com/office/drawing/2014/main" val="3624554082"/>
                    </a:ext>
                  </a:extLst>
                </a:gridCol>
                <a:gridCol w="2208925">
                  <a:extLst>
                    <a:ext uri="{9D8B030D-6E8A-4147-A177-3AD203B41FA5}">
                      <a16:colId xmlns:a16="http://schemas.microsoft.com/office/drawing/2014/main" val="3352147096"/>
                    </a:ext>
                  </a:extLst>
                </a:gridCol>
                <a:gridCol w="2208925">
                  <a:extLst>
                    <a:ext uri="{9D8B030D-6E8A-4147-A177-3AD203B41FA5}">
                      <a16:colId xmlns:a16="http://schemas.microsoft.com/office/drawing/2014/main" val="2093928123"/>
                    </a:ext>
                  </a:extLst>
                </a:gridCol>
                <a:gridCol w="2208925">
                  <a:extLst>
                    <a:ext uri="{9D8B030D-6E8A-4147-A177-3AD203B41FA5}">
                      <a16:colId xmlns:a16="http://schemas.microsoft.com/office/drawing/2014/main" val="552201933"/>
                    </a:ext>
                  </a:extLst>
                </a:gridCol>
              </a:tblGrid>
              <a:tr h="367945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800" b="1" kern="1200">
                          <a:solidFill>
                            <a:srgbClr val="FFFFFF"/>
                          </a:solidFill>
                          <a:latin typeface="Calibri"/>
                        </a:rPr>
                        <a:t>Automation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800" b="1" kern="1200">
                          <a:solidFill>
                            <a:srgbClr val="FFFFFF"/>
                          </a:solidFill>
                          <a:latin typeface="Calibri"/>
                        </a:rPr>
                        <a:t>Database Management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800" b="1" kern="1200">
                          <a:solidFill>
                            <a:srgbClr val="FFFFFF"/>
                          </a:solidFill>
                          <a:latin typeface="Calibri"/>
                        </a:rPr>
                        <a:t>Project Management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800" b="1" kern="1200">
                          <a:solidFill>
                            <a:srgbClr val="FFFFFF"/>
                          </a:solidFill>
                          <a:latin typeface="Calibri"/>
                        </a:rPr>
                        <a:t>Security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450474"/>
                  </a:ext>
                </a:extLst>
              </a:tr>
              <a:tr h="699150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800" b="0" kern="1200">
                          <a:solidFill>
                            <a:srgbClr val="000000"/>
                          </a:solidFill>
                          <a:latin typeface="Calibri"/>
                        </a:rPr>
                        <a:t>Zapier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800" b="0" kern="1200">
                          <a:solidFill>
                            <a:srgbClr val="000000"/>
                          </a:solidFill>
                          <a:latin typeface="Calibri"/>
                        </a:rPr>
                        <a:t>AirTable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800" b="0" kern="1200">
                          <a:solidFill>
                            <a:srgbClr val="000000"/>
                          </a:solidFill>
                          <a:latin typeface="Calibri"/>
                        </a:rPr>
                        <a:t>Asana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800" b="0" kern="1200">
                          <a:solidFill>
                            <a:srgbClr val="000000"/>
                          </a:solidFill>
                          <a:latin typeface="Calibri"/>
                        </a:rPr>
                        <a:t>LastPass (Password Manager)</a:t>
                      </a: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20500"/>
                  </a:ext>
                </a:extLst>
              </a:tr>
              <a:tr h="699150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800" b="0" kern="120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800" b="0" kern="120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800" b="0" kern="120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800" b="0" kern="120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800" b="0" kern="120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800" b="0" kern="120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800" b="0" kern="120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800" b="0" kern="120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800" b="0" kern="120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800" b="0" kern="120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GB" sz="1800" b="0" kern="120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546496"/>
                  </a:ext>
                </a:extLst>
              </a:tr>
            </a:tbl>
          </a:graphicData>
        </a:graphic>
      </p:graphicFrame>
      <p:pic>
        <p:nvPicPr>
          <p:cNvPr id="5" name="Picture 8" descr="A logo of a cube&#10;&#10;Description automatically generated">
            <a:extLst>
              <a:ext uri="{FF2B5EF4-FFF2-40B4-BE49-F238E27FC236}">
                <a16:creationId xmlns:a16="http://schemas.microsoft.com/office/drawing/2014/main" id="{DDBD7204-ECA8-ABE0-94F2-1F69E56F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50" y="4342494"/>
            <a:ext cx="1799996" cy="1799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9D5F8637-5061-AA05-77DE-2E9F2D8C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0559" y="4376958"/>
            <a:ext cx="1799996" cy="1799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3" descr="A logo of a company&#10;&#10;Description automatically generated">
            <a:extLst>
              <a:ext uri="{FF2B5EF4-FFF2-40B4-BE49-F238E27FC236}">
                <a16:creationId xmlns:a16="http://schemas.microsoft.com/office/drawing/2014/main" id="{68E04AFA-122C-0818-CA21-B4AAD48FE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05" y="4376958"/>
            <a:ext cx="1799996" cy="1799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6" descr="A red square with white text&#10;&#10;Description automatically generated">
            <a:extLst>
              <a:ext uri="{FF2B5EF4-FFF2-40B4-BE49-F238E27FC236}">
                <a16:creationId xmlns:a16="http://schemas.microsoft.com/office/drawing/2014/main" id="{8106C2F4-C90B-503A-5C51-65D84D9F9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796" y="4376958"/>
            <a:ext cx="1799996" cy="1799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B994-A7F8-D816-8434-8FA03DCE72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br>
              <a:rPr lang="en-US" sz="2300" b="1">
                <a:solidFill>
                  <a:srgbClr val="FF6600"/>
                </a:solidFill>
                <a:latin typeface="Roboto" pitchFamily="2"/>
              </a:rPr>
            </a:br>
            <a:r>
              <a:rPr lang="en-US" sz="2300" b="1">
                <a:solidFill>
                  <a:srgbClr val="FF6600"/>
                </a:solidFill>
                <a:latin typeface="Roboto" pitchFamily="2"/>
              </a:rPr>
              <a:t> </a:t>
            </a:r>
            <a:r>
              <a:rPr lang="en-US" sz="3600" b="1">
                <a:solidFill>
                  <a:srgbClr val="FF3399"/>
                </a:solidFill>
              </a:rPr>
              <a:t>Skills and Knowledge Gained</a:t>
            </a:r>
            <a:r>
              <a:rPr lang="en-US" sz="2600" b="1">
                <a:solidFill>
                  <a:srgbClr val="000000"/>
                </a:solidFill>
                <a:latin typeface=""/>
              </a:rPr>
              <a:t>.</a:t>
            </a:r>
            <a:br>
              <a:rPr lang="en-US" sz="2300" b="1">
                <a:solidFill>
                  <a:srgbClr val="FF6600"/>
                </a:solidFill>
                <a:latin typeface="Roboto" pitchFamily="2"/>
              </a:rPr>
            </a:br>
            <a:endParaRPr lang="en-US" sz="2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69B91-354C-0C43-B9C4-F19E79B33C5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Skills acquired during the internship</a:t>
            </a:r>
            <a:r>
              <a:rPr lang="en-US">
                <a:highlight>
                  <a:srgbClr val="000000"/>
                </a:highlight>
                <a:latin typeface="Söhne"/>
              </a:rPr>
              <a:t>.</a:t>
            </a:r>
          </a:p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Knowledge gained and how it relates to my academic studies</a:t>
            </a:r>
            <a:r>
              <a:rPr lang="en-US">
                <a:highlight>
                  <a:srgbClr val="000000"/>
                </a:highlight>
                <a:latin typeface="Söhne"/>
              </a:rPr>
              <a:t> .</a:t>
            </a: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Training or workshops</a:t>
            </a:r>
            <a:r>
              <a:rPr lang="en-US">
                <a:highlight>
                  <a:srgbClr val="000000"/>
                </a:highlight>
                <a:latin typeface="Söhne"/>
              </a:rPr>
              <a:t> .</a:t>
            </a: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Challenges faced (and how you overcame them)</a:t>
            </a:r>
            <a:r>
              <a:rPr lang="en-US">
                <a:highlight>
                  <a:srgbClr val="000000"/>
                </a:highlight>
                <a:latin typeface="Söhne"/>
              </a:rPr>
              <a:t>.</a:t>
            </a:r>
          </a:p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Personal and professional growth during the internship</a:t>
            </a:r>
            <a:r>
              <a:rPr lang="en-US">
                <a:highlight>
                  <a:srgbClr val="000000"/>
                </a:highlight>
                <a:latin typeface="Söhne"/>
              </a:rPr>
              <a:t>.</a:t>
            </a:r>
          </a:p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Any unexpected insights or lessons</a:t>
            </a:r>
            <a:r>
              <a:rPr lang="en-US">
                <a:highlight>
                  <a:srgbClr val="000000"/>
                </a:highlight>
                <a:latin typeface="Söhne"/>
              </a:rPr>
              <a:t>.</a:t>
            </a:r>
          </a:p>
          <a:p>
            <a:pPr marL="0" lvl="0" indent="0">
              <a:buNone/>
            </a:pPr>
            <a:endParaRPr lang="en-US">
              <a:solidFill>
                <a:srgbClr val="FFFFFF"/>
              </a:solidFill>
              <a:latin typeface="Söhne"/>
            </a:endParaRPr>
          </a:p>
          <a:p>
            <a:pPr marL="0" lv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3785-883C-B774-F4DD-098A13CD87D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3399"/>
                </a:solidFill>
              </a:rPr>
              <a:t> Conclusion</a:t>
            </a:r>
            <a:r>
              <a:rPr lang="en-US" b="1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8E1B5-A1A9-E65C-DC45-74AB65E5C69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Summary of key points</a:t>
            </a:r>
            <a:r>
              <a:rPr lang="en-US" b="1">
                <a:highlight>
                  <a:srgbClr val="000000"/>
                </a:highlight>
              </a:rPr>
              <a:t>.</a:t>
            </a: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Express gratitude to the company and colleagues</a:t>
            </a:r>
            <a:r>
              <a:rPr lang="en-US" b="1">
                <a:highlight>
                  <a:srgbClr val="000000"/>
                </a:highlight>
              </a:rPr>
              <a:t> .</a:t>
            </a: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Any future plans or reflections</a:t>
            </a:r>
            <a:r>
              <a:rPr lang="en-US" b="1">
                <a:highlight>
                  <a:srgbClr val="000000"/>
                </a:highlight>
              </a:rPr>
              <a:t> .</a:t>
            </a: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affects on the team or the company</a:t>
            </a:r>
            <a:r>
              <a:rPr lang="en-US" b="1">
                <a:highlight>
                  <a:srgbClr val="000000"/>
                </a:highlight>
              </a:rPr>
              <a:t> .</a:t>
            </a: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Quantifiable results, if applicable….</a:t>
            </a:r>
            <a:r>
              <a:rPr lang="en-US" b="1">
                <a:highlight>
                  <a:srgbClr val="000000"/>
                </a:highlight>
              </a:rPr>
              <a:t>_</a:t>
            </a: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Positive feedback or recognition received</a:t>
            </a:r>
            <a:r>
              <a:rPr lang="en-US" b="1">
                <a:highlight>
                  <a:srgbClr val="000000"/>
                </a:highlight>
              </a:rPr>
              <a:t> .</a:t>
            </a: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marL="0" lvl="0" indent="0">
              <a:buNone/>
            </a:pPr>
            <a:endParaRPr lang="en-US">
              <a:solidFill>
                <a:srgbClr val="FFFFFF"/>
              </a:solidFill>
              <a:latin typeface="Söhne"/>
            </a:endParaRPr>
          </a:p>
          <a:p>
            <a:pPr marL="0" lv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88D4-9CB8-A89F-62FB-814DA7F727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EC008C"/>
                </a:solidFill>
              </a:rPr>
              <a:t> Q&amp;A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 b="1">
              <a:solidFill>
                <a:srgbClr val="EC008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2AC93-A9A1-533F-3F2E-9A6C58AE76D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 descr="A group of balloons in a black background&#10;&#10;Description automatically generated">
            <a:extLst>
              <a:ext uri="{FF2B5EF4-FFF2-40B4-BE49-F238E27FC236}">
                <a16:creationId xmlns:a16="http://schemas.microsoft.com/office/drawing/2014/main" id="{3DD4F50B-D6F6-3EAC-88A9-02178F4C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13" y="1702228"/>
            <a:ext cx="4463634" cy="50200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828C-77D8-5C38-D70A-AFC4A4ADD9A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3399"/>
                </a:solidFill>
                <a:highlight>
                  <a:srgbClr val="000000"/>
                </a:highlight>
                <a:latin typeface="Rokkitt" pitchFamily="2"/>
              </a:rPr>
              <a:t> Things to come…</a:t>
            </a:r>
            <a:r>
              <a:rPr lang="en-US" b="1">
                <a:highlight>
                  <a:srgbClr val="000000"/>
                </a:highlight>
              </a:rPr>
              <a:t>_</a:t>
            </a:r>
            <a:endParaRPr lang="en-US" b="1">
              <a:solidFill>
                <a:srgbClr val="FF3399"/>
              </a:solidFill>
              <a:highlight>
                <a:srgbClr val="000000"/>
              </a:highlight>
              <a:latin typeface="Rokkitt" pitchFamily="2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14F4700-A358-FC31-830A-54182F69F7B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996708" cy="4351336"/>
          </a:xfrm>
        </p:spPr>
        <p:txBody>
          <a:bodyPr/>
          <a:lstStyle/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The Company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  <a:endParaRPr lang="en-US" b="1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My Role &amp; Responsibilities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  <a:endParaRPr lang="en-US" b="1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Projects &amp; Tasks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  <a:endParaRPr lang="en-US" b="1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Team Collaborations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  <a:endParaRPr lang="en-US" b="1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Technology &amp; Tools Used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  <a:endParaRPr lang="en-US" b="1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Skills &amp; Knowledge  Gained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  <a:endParaRPr lang="en-US" b="1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Conclusion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  <a:endParaRPr lang="en-US" b="1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Q&amp;A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  <a:endParaRPr lang="en-US" b="1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24D1B12-4808-3D8D-A4F0-5A2928CB963E}"/>
              </a:ext>
            </a:extLst>
          </p:cNvPr>
          <p:cNvSpPr txBox="1">
            <a:spLocks noGrp="1"/>
          </p:cNvSpPr>
          <p:nvPr>
            <p:ph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5A53-AC2E-1326-12BE-DF71DDF026E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3399"/>
                </a:solidFill>
              </a:rPr>
              <a:t> The Company</a:t>
            </a:r>
            <a:r>
              <a:rPr lang="en-US" b="1">
                <a:solidFill>
                  <a:srgbClr val="000000"/>
                </a:solidFill>
              </a:rPr>
              <a:t>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9D45-EBE2-6B50-2FD9-C0A6974220C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1 What Pixelding does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2 Pictures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3 More pictures</a:t>
            </a:r>
            <a:r>
              <a:rPr lang="en-US" b="1">
                <a:highlight>
                  <a:srgbClr val="000000"/>
                </a:highlight>
                <a:latin typeface=""/>
              </a:rPr>
              <a:t> .</a:t>
            </a:r>
            <a:endParaRPr lang="en-US" b="1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</p:txBody>
      </p:sp>
      <p:pic>
        <p:nvPicPr>
          <p:cNvPr id="4" name="Picture 2" descr="Dienstleistungen - Pixelding">
            <a:extLst>
              <a:ext uri="{FF2B5EF4-FFF2-40B4-BE49-F238E27FC236}">
                <a16:creationId xmlns:a16="http://schemas.microsoft.com/office/drawing/2014/main" id="{4A0EACEB-16D7-673C-C811-CA08CDDA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12539" y="2169697"/>
            <a:ext cx="5872999" cy="4320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A385-71B6-F793-8F6B-5AD9BFFC35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3399"/>
                </a:solidFill>
              </a:rPr>
              <a:t> </a:t>
            </a:r>
            <a:r>
              <a:rPr lang="en-US" b="1"/>
              <a:t>The Company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541C1-F843-C27F-8CEF-D8169BC65A4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</a:t>
            </a:r>
            <a:r>
              <a:rPr lang="en-US" b="1">
                <a:solidFill>
                  <a:srgbClr val="EC008C"/>
                </a:solidFill>
                <a:highlight>
                  <a:srgbClr val="000000"/>
                </a:highlight>
                <a:latin typeface=""/>
              </a:rPr>
              <a:t>1 What Pixelding does.</a:t>
            </a:r>
          </a:p>
        </p:txBody>
      </p:sp>
      <p:pic>
        <p:nvPicPr>
          <p:cNvPr id="4" name="Picture 6" descr="A white line drawing of a person on a cellphone&#10;&#10;Description automatically generated">
            <a:extLst>
              <a:ext uri="{FF2B5EF4-FFF2-40B4-BE49-F238E27FC236}">
                <a16:creationId xmlns:a16="http://schemas.microsoft.com/office/drawing/2014/main" id="{82487AF2-0690-CD31-2E93-126D0AB8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299" y="2901098"/>
            <a:ext cx="1439997" cy="143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 descr="A computer screen with a pen and a pen on it&#10;&#10;Description automatically generated">
            <a:extLst>
              <a:ext uri="{FF2B5EF4-FFF2-40B4-BE49-F238E27FC236}">
                <a16:creationId xmlns:a16="http://schemas.microsoft.com/office/drawing/2014/main" id="{43D12CBE-6762-CAEC-AC00-7F7C6FE58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99" y="2561298"/>
            <a:ext cx="1439997" cy="143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 descr="A computer screen with a word on it&#10;&#10;Description automatically generated">
            <a:extLst>
              <a:ext uri="{FF2B5EF4-FFF2-40B4-BE49-F238E27FC236}">
                <a16:creationId xmlns:a16="http://schemas.microsoft.com/office/drawing/2014/main" id="{4F42C525-12E0-737C-358C-7A4412791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690" y="2108057"/>
            <a:ext cx="1439997" cy="143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 descr="A white shopping cart on a pink background&#10;&#10;Description automatically generated">
            <a:extLst>
              <a:ext uri="{FF2B5EF4-FFF2-40B4-BE49-F238E27FC236}">
                <a16:creationId xmlns:a16="http://schemas.microsoft.com/office/drawing/2014/main" id="{1A9D429A-D785-C7A5-0892-E1770AD60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6072" y="1853159"/>
            <a:ext cx="1439997" cy="143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4" descr="A blue background with a white line on it&#10;&#10;Description automatically generated">
            <a:extLst>
              <a:ext uri="{FF2B5EF4-FFF2-40B4-BE49-F238E27FC236}">
                <a16:creationId xmlns:a16="http://schemas.microsoft.com/office/drawing/2014/main" id="{130E3FDE-3E79-5E17-D5CC-D99B9767B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881" y="2048082"/>
            <a:ext cx="1439997" cy="143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6" descr="A blue background with a white phone and a virtual reality device&#10;&#10;Description automatically generated">
            <a:extLst>
              <a:ext uri="{FF2B5EF4-FFF2-40B4-BE49-F238E27FC236}">
                <a16:creationId xmlns:a16="http://schemas.microsoft.com/office/drawing/2014/main" id="{C10DAD2E-8786-A6E6-AA18-507AFB347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108" y="3371273"/>
            <a:ext cx="1439997" cy="143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8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EDB82C0A-6721-20F1-683F-18926808F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917" y="2768080"/>
            <a:ext cx="1439997" cy="14399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2" descr="Iwf-wohdesign - Pixelding">
            <a:extLst>
              <a:ext uri="{FF2B5EF4-FFF2-40B4-BE49-F238E27FC236}">
                <a16:creationId xmlns:a16="http://schemas.microsoft.com/office/drawing/2014/main" id="{F3E13BB3-5F20-5B7D-89B6-1297BCEDF44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200646" y="3683002"/>
            <a:ext cx="6094274" cy="280669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F5E2-1FE8-541E-8610-FDFAD9772F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3399"/>
                </a:solidFill>
              </a:rPr>
              <a:t> </a:t>
            </a:r>
            <a:r>
              <a:rPr lang="en-US" b="1"/>
              <a:t>The Company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B5554-51BB-F8FC-D6A9-4CF0759E611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</a:t>
            </a:r>
            <a:r>
              <a:rPr lang="en-US" b="1">
                <a:solidFill>
                  <a:srgbClr val="EC008C"/>
                </a:solidFill>
                <a:highlight>
                  <a:srgbClr val="000000"/>
                </a:highlight>
                <a:latin typeface=""/>
              </a:rPr>
              <a:t>2 Pictures.</a:t>
            </a:r>
          </a:p>
        </p:txBody>
      </p:sp>
      <p:pic>
        <p:nvPicPr>
          <p:cNvPr id="4" name="Picture 1" descr="page4image64496992">
            <a:extLst>
              <a:ext uri="{FF2B5EF4-FFF2-40B4-BE49-F238E27FC236}">
                <a16:creationId xmlns:a16="http://schemas.microsoft.com/office/drawing/2014/main" id="{1CDE534C-E99E-835C-D226-A89851E2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2917" y="2529696"/>
            <a:ext cx="5280001" cy="39600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page5image64735056">
            <a:extLst>
              <a:ext uri="{FF2B5EF4-FFF2-40B4-BE49-F238E27FC236}">
                <a16:creationId xmlns:a16="http://schemas.microsoft.com/office/drawing/2014/main" id="{8E5F4161-B1D5-745E-A457-FD830F67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04017" y="2529696"/>
            <a:ext cx="5280001" cy="39600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CACF-7ADB-5053-573F-147C60B3F89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3399"/>
                </a:solidFill>
              </a:rPr>
              <a:t> </a:t>
            </a:r>
            <a:r>
              <a:rPr lang="en-US" b="1"/>
              <a:t>The Company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5AA13-04D7-7302-F3F5-35A7E28C1D6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</a:t>
            </a:r>
            <a:r>
              <a:rPr lang="en-US" b="1">
                <a:solidFill>
                  <a:srgbClr val="EC008C"/>
                </a:solidFill>
                <a:highlight>
                  <a:srgbClr val="000000"/>
                </a:highlight>
                <a:latin typeface=""/>
              </a:rPr>
              <a:t>3 More Pictures!!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  <a:endParaRPr lang="en-US" b="1">
              <a:solidFill>
                <a:srgbClr val="EC008C"/>
              </a:solidFill>
              <a:highlight>
                <a:srgbClr val="000000"/>
              </a:highlight>
              <a:latin typeface=""/>
            </a:endParaRPr>
          </a:p>
        </p:txBody>
      </p:sp>
      <p:pic>
        <p:nvPicPr>
          <p:cNvPr id="4" name="Picture 2" descr="page4image64489712">
            <a:extLst>
              <a:ext uri="{FF2B5EF4-FFF2-40B4-BE49-F238E27FC236}">
                <a16:creationId xmlns:a16="http://schemas.microsoft.com/office/drawing/2014/main" id="{9CC83256-114B-77E2-6F22-C0CE1405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2917" y="2553333"/>
            <a:ext cx="5280001" cy="39600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" descr="page3image48046848">
            <a:extLst>
              <a:ext uri="{FF2B5EF4-FFF2-40B4-BE49-F238E27FC236}">
                <a16:creationId xmlns:a16="http://schemas.microsoft.com/office/drawing/2014/main" id="{C1CA3791-CD9C-51B4-6EF5-598A468F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8" t="24908" r="20125" b="5994"/>
          <a:stretch>
            <a:fillRect/>
          </a:stretch>
        </p:blipFill>
        <p:spPr>
          <a:xfrm>
            <a:off x="6491636" y="2553333"/>
            <a:ext cx="5281199" cy="39600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5832-78D2-F430-EAB0-86EA04EB182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3399"/>
                </a:solidFill>
              </a:rPr>
              <a:t> My Role &amp; Responsibilities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 b="1">
              <a:solidFill>
                <a:srgbClr val="FF339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ED895-CD8C-4AE7-E841-A5C3AC70087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My position and department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Specific responsibilities assigned to me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</a:p>
          <a:p>
            <a:pPr marL="0" lvl="0" indent="0">
              <a:buNone/>
            </a:pP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marL="0" lvl="0" indent="0">
              <a:buNone/>
            </a:pPr>
            <a:r>
              <a:rPr lang="en-US">
                <a:solidFill>
                  <a:srgbClr val="FFFF00"/>
                </a:solidFill>
                <a:highlight>
                  <a:srgbClr val="000000"/>
                </a:highlight>
                <a:latin typeface="Söhne"/>
              </a:rPr>
              <a:t> - </a:t>
            </a:r>
            <a:r>
              <a:rPr lang="en-US" sz="2400">
                <a:solidFill>
                  <a:srgbClr val="FFFF00"/>
                </a:solidFill>
                <a:highlight>
                  <a:srgbClr val="000000"/>
                </a:highlight>
                <a:latin typeface="Söhne"/>
              </a:rPr>
              <a:t>Programming</a:t>
            </a:r>
            <a:r>
              <a:rPr lang="en-US" sz="2400">
                <a:highlight>
                  <a:srgbClr val="000000"/>
                </a:highlight>
                <a:latin typeface="Söhne"/>
              </a:rPr>
              <a:t>.</a:t>
            </a:r>
          </a:p>
          <a:p>
            <a:pPr marL="0" lvl="0" indent="0">
              <a:buNone/>
            </a:pPr>
            <a:r>
              <a:rPr lang="en-US" sz="2400">
                <a:solidFill>
                  <a:srgbClr val="FFFF00"/>
                </a:solidFill>
                <a:highlight>
                  <a:srgbClr val="000000"/>
                </a:highlight>
                <a:latin typeface="Söhne"/>
              </a:rPr>
              <a:t> - upload onto websites</a:t>
            </a:r>
            <a:r>
              <a:rPr lang="en-US" sz="2400">
                <a:highlight>
                  <a:srgbClr val="000000"/>
                </a:highlight>
                <a:latin typeface="Söhne"/>
              </a:rPr>
              <a:t>.</a:t>
            </a:r>
          </a:p>
          <a:p>
            <a:pPr marL="0" lvl="0" indent="0">
              <a:buNone/>
            </a:pPr>
            <a:r>
              <a:rPr lang="en-US" sz="2400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with </a:t>
            </a:r>
            <a:r>
              <a:rPr lang="en-US" sz="2400">
                <a:solidFill>
                  <a:srgbClr val="66CCFF"/>
                </a:solidFill>
                <a:highlight>
                  <a:srgbClr val="000000"/>
                </a:highlight>
                <a:latin typeface="Söhne"/>
              </a:rPr>
              <a:t>FileZilla</a:t>
            </a:r>
            <a:r>
              <a:rPr lang="en-US" sz="2400">
                <a:highlight>
                  <a:srgbClr val="000000"/>
                </a:highlight>
                <a:latin typeface="Söhne"/>
              </a:rPr>
              <a:t>.</a:t>
            </a:r>
          </a:p>
          <a:p>
            <a:pPr lvl="0"/>
            <a:endParaRPr lang="en-US" b="1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  <a:p>
            <a:pPr marL="0" lvl="0" indent="0">
              <a:buNone/>
            </a:pPr>
            <a:endParaRPr lang="en-US" sz="4400" b="1">
              <a:solidFill>
                <a:srgbClr val="FFFFFF"/>
              </a:solidFill>
              <a:latin typeface="Rokkitt" pitchFamily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EF25-7B97-CF27-6C00-009E7B6D2B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EC008C"/>
                </a:solidFill>
              </a:rPr>
              <a:t> Projects and Tasks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 b="1">
              <a:solidFill>
                <a:srgbClr val="EC008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134A2-3A3B-A5B9-FB13-05AE917B3DA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</a:t>
            </a:r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1 CBD Online Shop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</a:p>
          <a:p>
            <a:pPr lvl="0"/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2 </a:t>
            </a:r>
            <a:r>
              <a:rPr lang="de-DE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Putzmittel</a:t>
            </a:r>
            <a:r>
              <a:rPr lang="en-US" b="1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Online Shop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</a:p>
        </p:txBody>
      </p:sp>
      <p:pic>
        <p:nvPicPr>
          <p:cNvPr id="4" name="Picture 2" descr="Cat Typing GIF - Cat Typing GroupChatIsLit - Discover ...">
            <a:extLst>
              <a:ext uri="{FF2B5EF4-FFF2-40B4-BE49-F238E27FC236}">
                <a16:creationId xmlns:a16="http://schemas.microsoft.com/office/drawing/2014/main" id="{5B9336F9-9D63-84D5-342D-EE307DE4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49015" y="2889696"/>
            <a:ext cx="3735003" cy="36000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BD69-1427-6C85-D1CB-5FE4517AF7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 Projects and Tasks</a:t>
            </a:r>
            <a:r>
              <a:rPr lang="en-US" b="1">
                <a:solidFill>
                  <a:srgbClr val="000000"/>
                </a:solidFill>
                <a:latin typeface=""/>
              </a:rPr>
              <a:t>.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4A35E-50F0-F81B-6208-C9FCD90A25A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Söhne"/>
              </a:rPr>
              <a:t> </a:t>
            </a:r>
            <a:r>
              <a:rPr lang="en-US" b="1">
                <a:solidFill>
                  <a:srgbClr val="EC008C"/>
                </a:solidFill>
                <a:highlight>
                  <a:srgbClr val="000000"/>
                </a:highlight>
                <a:latin typeface=""/>
              </a:rPr>
              <a:t>1 CBD Online Shop</a:t>
            </a:r>
            <a:r>
              <a:rPr lang="en-US" b="1">
                <a:highlight>
                  <a:srgbClr val="000000"/>
                </a:highlight>
                <a:latin typeface=""/>
              </a:rPr>
              <a:t>.</a:t>
            </a:r>
          </a:p>
          <a:p>
            <a:pPr marL="0" lvl="0" indent="0">
              <a:buNone/>
            </a:pP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  <a:p>
            <a:pPr marL="0" lvl="0" indent="0">
              <a:buNone/>
            </a:pPr>
            <a:r>
              <a:rPr lang="en-US" sz="2400">
                <a:solidFill>
                  <a:srgbClr val="FFFF00"/>
                </a:solidFill>
                <a:highlight>
                  <a:srgbClr val="000000"/>
                </a:highlight>
                <a:latin typeface="Söhne"/>
              </a:rPr>
              <a:t> - </a:t>
            </a:r>
            <a:r>
              <a:rPr lang="en-US" sz="2400">
                <a:solidFill>
                  <a:srgbClr val="FFFF00"/>
                </a:solidFill>
                <a:highlight>
                  <a:srgbClr val="000000"/>
                </a:highlight>
                <a:latin typeface=""/>
              </a:rPr>
              <a:t>Email </a:t>
            </a:r>
            <a:r>
              <a:rPr lang="de-DE" sz="2400">
                <a:solidFill>
                  <a:srgbClr val="FFFF00"/>
                </a:solidFill>
                <a:highlight>
                  <a:srgbClr val="000000"/>
                </a:highlight>
                <a:latin typeface=""/>
              </a:rPr>
              <a:t>Benachrichtigung</a:t>
            </a:r>
            <a:r>
              <a:rPr lang="en-US" sz="2400">
                <a:solidFill>
                  <a:srgbClr val="FFFF00"/>
                </a:solidFill>
                <a:highlight>
                  <a:srgbClr val="000000"/>
                </a:highlight>
                <a:latin typeface=""/>
              </a:rPr>
              <a:t> &amp; AirTable update:</a:t>
            </a:r>
            <a:r>
              <a:rPr lang="en-US" sz="2400">
                <a:highlight>
                  <a:srgbClr val="000000"/>
                </a:highlight>
                <a:latin typeface=""/>
              </a:rPr>
              <a:t>.</a:t>
            </a:r>
            <a:endParaRPr lang="en-US" sz="2400">
              <a:solidFill>
                <a:srgbClr val="FFFF00"/>
              </a:solidFill>
              <a:highlight>
                <a:srgbClr val="000000"/>
              </a:highlight>
              <a:latin typeface=""/>
            </a:endParaRPr>
          </a:p>
          <a:p>
            <a:pPr marL="0" lvl="0" indent="0">
              <a:buNone/>
            </a:pPr>
            <a:r>
              <a:rPr lang="en-US" sz="2400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on user registration or purchase</a:t>
            </a:r>
            <a:r>
              <a:rPr lang="en-US" sz="2400">
                <a:highlight>
                  <a:srgbClr val="000000"/>
                </a:highlight>
                <a:latin typeface=""/>
              </a:rPr>
              <a:t>.</a:t>
            </a:r>
            <a:endParaRPr lang="en-US" sz="2400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  <a:p>
            <a:pPr marL="0" lvl="0" indent="0">
              <a:buNone/>
            </a:pPr>
            <a:endParaRPr lang="en-US" sz="2400">
              <a:solidFill>
                <a:srgbClr val="FFFFFF"/>
              </a:solidFill>
              <a:highlight>
                <a:srgbClr val="000000"/>
              </a:highlight>
              <a:latin typeface=""/>
            </a:endParaRPr>
          </a:p>
          <a:p>
            <a:pPr marL="0" lvl="0" indent="0">
              <a:buNone/>
            </a:pPr>
            <a:r>
              <a:rPr lang="en-US" sz="2400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 With </a:t>
            </a:r>
            <a:r>
              <a:rPr lang="en-US" sz="2400" b="1">
                <a:solidFill>
                  <a:srgbClr val="00AEEF"/>
                </a:solidFill>
                <a:highlight>
                  <a:srgbClr val="000000"/>
                </a:highlight>
                <a:latin typeface=""/>
              </a:rPr>
              <a:t>Zapier</a:t>
            </a:r>
            <a:r>
              <a:rPr lang="en-US" sz="2400">
                <a:solidFill>
                  <a:srgbClr val="FFFFFF"/>
                </a:solidFill>
                <a:highlight>
                  <a:srgbClr val="000000"/>
                </a:highlight>
                <a:latin typeface=""/>
              </a:rPr>
              <a:t>, and </a:t>
            </a:r>
            <a:r>
              <a:rPr lang="en-US" sz="2400" b="1">
                <a:solidFill>
                  <a:srgbClr val="00AEEF"/>
                </a:solidFill>
                <a:highlight>
                  <a:srgbClr val="000000"/>
                </a:highlight>
                <a:latin typeface=""/>
              </a:rPr>
              <a:t>AirTable</a:t>
            </a:r>
            <a:r>
              <a:rPr lang="en-US" sz="2400" b="1">
                <a:highlight>
                  <a:srgbClr val="000000"/>
                </a:highlight>
                <a:latin typeface=""/>
              </a:rPr>
              <a:t>.</a:t>
            </a:r>
            <a:endParaRPr lang="en-US" sz="2400" b="1">
              <a:solidFill>
                <a:srgbClr val="00AEEF"/>
              </a:solidFill>
              <a:highlight>
                <a:srgbClr val="000000"/>
              </a:highlight>
              <a:latin typeface=""/>
            </a:endParaRPr>
          </a:p>
          <a:p>
            <a:pPr marL="0" lvl="0" indent="0">
              <a:buNone/>
            </a:pPr>
            <a:endParaRPr lang="en-US">
              <a:solidFill>
                <a:srgbClr val="FFFFFF"/>
              </a:solidFill>
              <a:highlight>
                <a:srgbClr val="000000"/>
              </a:highlight>
              <a:latin typeface="Söhne"/>
            </a:endParaRPr>
          </a:p>
        </p:txBody>
      </p:sp>
      <p:pic>
        <p:nvPicPr>
          <p:cNvPr id="4" name="Picture 4" descr="A bottle of cbd oil&#10;&#10;Description automatically generated">
            <a:extLst>
              <a:ext uri="{FF2B5EF4-FFF2-40B4-BE49-F238E27FC236}">
                <a16:creationId xmlns:a16="http://schemas.microsoft.com/office/drawing/2014/main" id="{A9A09684-85D5-442D-8914-432AEA41C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714" y="3664275"/>
            <a:ext cx="5144633" cy="28285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9B98EE5-5CFC-9B2E-CD22-BE7B07295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05" y="5078568"/>
            <a:ext cx="3235485" cy="1439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465</Words>
  <Application>Microsoft Office PowerPoint</Application>
  <PresentationFormat>Widescreen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Söhne</vt:lpstr>
      <vt:lpstr>Arial</vt:lpstr>
      <vt:lpstr>Calibri</vt:lpstr>
      <vt:lpstr>Calibri Light</vt:lpstr>
      <vt:lpstr>Roboto</vt:lpstr>
      <vt:lpstr>Rokkitt</vt:lpstr>
      <vt:lpstr>Office Theme</vt:lpstr>
      <vt:lpstr> My Experience as an Intern_ </vt:lpstr>
      <vt:lpstr> Things to come…_</vt:lpstr>
      <vt:lpstr> The Company.</vt:lpstr>
      <vt:lpstr> The Company.</vt:lpstr>
      <vt:lpstr> The Company.</vt:lpstr>
      <vt:lpstr> The Company.</vt:lpstr>
      <vt:lpstr> My Role &amp; Responsibilities.</vt:lpstr>
      <vt:lpstr> Projects and Tasks.</vt:lpstr>
      <vt:lpstr> Projects and Tasks.</vt:lpstr>
      <vt:lpstr> Projects and Tasks.</vt:lpstr>
      <vt:lpstr> Team Collaborations.</vt:lpstr>
      <vt:lpstr> Technology and Tools Used.</vt:lpstr>
      <vt:lpstr> Technology and Tools Used.</vt:lpstr>
      <vt:lpstr> Technology and Tools Used.</vt:lpstr>
      <vt:lpstr>  Skills and Knowledge Gained. </vt:lpstr>
      <vt:lpstr> Conclusion.</vt:lpstr>
      <vt:lpstr> Q&amp;A.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Meine Erfahrung als Praktikant  bei Pixelding</dc:title>
  <dc:creator>Maleterre, Gregory</dc:creator>
  <cp:lastModifiedBy>Maleterre, Gregory</cp:lastModifiedBy>
  <cp:revision>44</cp:revision>
  <dcterms:created xsi:type="dcterms:W3CDTF">2024-02-01T10:38:10Z</dcterms:created>
  <dcterms:modified xsi:type="dcterms:W3CDTF">2024-02-06T13:17:49Z</dcterms:modified>
</cp:coreProperties>
</file>